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5.xml" ContentType="application/vnd.openxmlformats-officedocument.theme+xml"/>
  <Override PartName="/ppt/slideLayouts/slideLayout5.xml" ContentType="application/vnd.openxmlformats-officedocument.presentationml.slideLayout+xml"/>
  <Override PartName="/ppt/theme/theme6.xml" ContentType="application/vnd.openxmlformats-officedocument.theme+xml"/>
  <Override PartName="/ppt/slideLayouts/slideLayout6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6" r:id="rId1"/>
    <p:sldMasterId id="2147483769" r:id="rId2"/>
    <p:sldMasterId id="2147483772" r:id="rId3"/>
    <p:sldMasterId id="2147483794" r:id="rId4"/>
    <p:sldMasterId id="2147483803" r:id="rId5"/>
    <p:sldMasterId id="2147483811" r:id="rId6"/>
    <p:sldMasterId id="2147483780" r:id="rId7"/>
  </p:sldMasterIdLst>
  <p:notesMasterIdLst>
    <p:notesMasterId r:id="rId15"/>
  </p:notesMasterIdLst>
  <p:handoutMasterIdLst>
    <p:handoutMasterId r:id="rId16"/>
  </p:handoutMasterIdLst>
  <p:sldIdLst>
    <p:sldId id="264" r:id="rId8"/>
    <p:sldId id="273" r:id="rId9"/>
    <p:sldId id="279" r:id="rId10"/>
    <p:sldId id="278" r:id="rId11"/>
    <p:sldId id="281" r:id="rId12"/>
    <p:sldId id="282" r:id="rId13"/>
    <p:sldId id="277" r:id="rId14"/>
  </p:sldIdLst>
  <p:sldSz cx="9144000" cy="514826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1" userDrawn="1">
          <p15:clr>
            <a:srgbClr val="A4A3A4"/>
          </p15:clr>
        </p15:guide>
        <p15:guide id="2" pos="340" userDrawn="1">
          <p15:clr>
            <a:srgbClr val="A4A3A4"/>
          </p15:clr>
        </p15:guide>
        <p15:guide id="3" orient="horz" pos="3028" userDrawn="1">
          <p15:clr>
            <a:srgbClr val="A4A3A4"/>
          </p15:clr>
        </p15:guide>
        <p15:guide id="4" pos="5511" userDrawn="1">
          <p15:clr>
            <a:srgbClr val="A4A3A4"/>
          </p15:clr>
        </p15:guide>
        <p15:guide id="5" orient="horz" pos="272">
          <p15:clr>
            <a:srgbClr val="A4A3A4"/>
          </p15:clr>
        </p15:guide>
        <p15:guide id="6" orient="horz" pos="2971">
          <p15:clr>
            <a:srgbClr val="A4A3A4"/>
          </p15:clr>
        </p15:guide>
        <p15:guide id="7" orient="horz" pos="930">
          <p15:clr>
            <a:srgbClr val="A4A3A4"/>
          </p15:clr>
        </p15:guide>
        <p15:guide id="8" orient="horz" pos="1337">
          <p15:clr>
            <a:srgbClr val="A4A3A4"/>
          </p15:clr>
        </p15:guide>
        <p15:guide id="9" orient="horz" pos="2086">
          <p15:clr>
            <a:srgbClr val="A4A3A4"/>
          </p15:clr>
        </p15:guide>
        <p15:guide id="10" orient="horz" pos="726">
          <p15:clr>
            <a:srgbClr val="A4A3A4"/>
          </p15:clr>
        </p15:guide>
        <p15:guide id="11" orient="horz" pos="436">
          <p15:clr>
            <a:srgbClr val="A4A3A4"/>
          </p15:clr>
        </p15:guide>
        <p15:guide id="12" orient="horz" pos="228">
          <p15:clr>
            <a:srgbClr val="A4A3A4"/>
          </p15:clr>
        </p15:guide>
        <p15:guide id="13" pos="2331">
          <p15:clr>
            <a:srgbClr val="A4A3A4"/>
          </p15:clr>
        </p15:guide>
        <p15:guide id="14" pos="726">
          <p15:clr>
            <a:srgbClr val="A4A3A4"/>
          </p15:clr>
        </p15:guide>
        <p15:guide id="15" pos="875">
          <p15:clr>
            <a:srgbClr val="A4A3A4"/>
          </p15:clr>
        </p15:guide>
        <p15:guide id="16" pos="1260">
          <p15:clr>
            <a:srgbClr val="A4A3A4"/>
          </p15:clr>
        </p15:guide>
        <p15:guide id="17" pos="1410">
          <p15:clr>
            <a:srgbClr val="A4A3A4"/>
          </p15:clr>
        </p15:guide>
        <p15:guide id="18" pos="1796">
          <p15:clr>
            <a:srgbClr val="A4A3A4"/>
          </p15:clr>
        </p15:guide>
        <p15:guide id="19" pos="1944">
          <p15:clr>
            <a:srgbClr val="A4A3A4"/>
          </p15:clr>
        </p15:guide>
        <p15:guide id="20" pos="2481">
          <p15:clr>
            <a:srgbClr val="A4A3A4"/>
          </p15:clr>
        </p15:guide>
        <p15:guide id="21" pos="2869">
          <p15:clr>
            <a:srgbClr val="A4A3A4"/>
          </p15:clr>
        </p15:guide>
        <p15:guide id="22" pos="3029">
          <p15:clr>
            <a:srgbClr val="A4A3A4"/>
          </p15:clr>
        </p15:guide>
        <p15:guide id="23" pos="3402">
          <p15:clr>
            <a:srgbClr val="A4A3A4"/>
          </p15:clr>
        </p15:guide>
        <p15:guide id="24" pos="3552">
          <p15:clr>
            <a:srgbClr val="A4A3A4"/>
          </p15:clr>
        </p15:guide>
        <p15:guide id="25" pos="3938">
          <p15:clr>
            <a:srgbClr val="A4A3A4"/>
          </p15:clr>
        </p15:guide>
        <p15:guide id="26" pos="4086">
          <p15:clr>
            <a:srgbClr val="A4A3A4"/>
          </p15:clr>
        </p15:guide>
        <p15:guide id="27" pos="4473">
          <p15:clr>
            <a:srgbClr val="A4A3A4"/>
          </p15:clr>
        </p15:guide>
        <p15:guide id="28" pos="4621">
          <p15:clr>
            <a:srgbClr val="A4A3A4"/>
          </p15:clr>
        </p15:guide>
        <p15:guide id="29" pos="5008">
          <p15:clr>
            <a:srgbClr val="A4A3A4"/>
          </p15:clr>
        </p15:guide>
        <p15:guide id="30" pos="5157">
          <p15:clr>
            <a:srgbClr val="A4A3A4"/>
          </p15:clr>
        </p15:guide>
        <p15:guide id="31" pos="5759">
          <p15:clr>
            <a:srgbClr val="A4A3A4"/>
          </p15:clr>
        </p15:guide>
        <p15:guide id="32" pos="485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D94"/>
    <a:srgbClr val="212121"/>
    <a:srgbClr val="C32323"/>
    <a:srgbClr val="F7B3B5"/>
    <a:srgbClr val="E56D76"/>
    <a:srgbClr val="3B6ABF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462" autoAdjust="0"/>
    <p:restoredTop sz="86419" autoAdjust="0"/>
  </p:normalViewPr>
  <p:slideViewPr>
    <p:cSldViewPr snapToGrid="0">
      <p:cViewPr varScale="1">
        <p:scale>
          <a:sx n="96" d="100"/>
          <a:sy n="96" d="100"/>
        </p:scale>
        <p:origin x="78" y="864"/>
      </p:cViewPr>
      <p:guideLst>
        <p:guide orient="horz" pos="261"/>
        <p:guide pos="340"/>
        <p:guide orient="horz" pos="3028"/>
        <p:guide pos="5511"/>
        <p:guide orient="horz" pos="272"/>
        <p:guide orient="horz" pos="2971"/>
        <p:guide orient="horz" pos="930"/>
        <p:guide orient="horz" pos="1337"/>
        <p:guide orient="horz" pos="2086"/>
        <p:guide orient="horz" pos="726"/>
        <p:guide orient="horz" pos="436"/>
        <p:guide orient="horz" pos="228"/>
        <p:guide pos="2331"/>
        <p:guide pos="726"/>
        <p:guide pos="875"/>
        <p:guide pos="1260"/>
        <p:guide pos="1410"/>
        <p:guide pos="1796"/>
        <p:guide pos="1944"/>
        <p:guide pos="2481"/>
        <p:guide pos="2869"/>
        <p:guide pos="3029"/>
        <p:guide pos="3402"/>
        <p:guide pos="3552"/>
        <p:guide pos="3938"/>
        <p:guide pos="4086"/>
        <p:guide pos="4473"/>
        <p:guide pos="4621"/>
        <p:guide pos="5008"/>
        <p:guide pos="5157"/>
        <p:guide pos="5759"/>
        <p:guide pos="485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172" d="100"/>
          <a:sy n="172" d="100"/>
        </p:scale>
        <p:origin x="6552" y="208"/>
      </p:cViewPr>
      <p:guideLst>
        <p:guide orient="horz" pos="2880"/>
        <p:guide pos="2160"/>
      </p:guideLst>
    </p:cSldViewPr>
  </p:notesViewPr>
  <p:gridSpacing cx="1080136" cy="108013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6DCCD-FB14-4FA8-B1C2-D065E82645DF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8D96E1-DF61-4A53-9932-3DFD8899BB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548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084D8A-822D-488E-8D1C-8C90CBE022BE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4175" y="685800"/>
            <a:ext cx="6089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70B7F-3432-4DBE-B821-B38A127FB2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2022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539749" y="2122487"/>
            <a:ext cx="5711825" cy="1189037"/>
          </a:xfrm>
          <a:prstGeom prst="rect">
            <a:avLst/>
          </a:prstGeom>
        </p:spPr>
        <p:txBody>
          <a:bodyPr lIns="0" tIns="0" rIns="0" bIns="0"/>
          <a:lstStyle>
            <a:lvl1pPr>
              <a:defRPr sz="27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/>
              </a:rPr>
              <a:t>Тема презентации</a:t>
            </a:r>
            <a:endParaRPr kumimoji="0" lang="en-US" sz="27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39749" y="3798267"/>
            <a:ext cx="5711825" cy="28468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Наименование мероприятия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название площадки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39749" y="4212000"/>
            <a:ext cx="5711825" cy="218486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 smtClean="0">
                <a:solidFill>
                  <a:srgbClr val="333333"/>
                </a:solidFill>
                <a:latin typeface="Arial" panose="020B0604020202020204" pitchFamily="34" charset="0"/>
                <a:ea typeface="Rosatom Light" pitchFamily="34" charset="-52"/>
                <a:cs typeface="Arial" pitchFamily="34" charset="0"/>
              </a:rPr>
              <a:t>ФИО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39749" y="4428000"/>
            <a:ext cx="5711825" cy="284683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 smtClean="0">
                <a:solidFill>
                  <a:srgbClr val="333333"/>
                </a:solidFill>
                <a:latin typeface="Arial" pitchFamily="34" charset="0"/>
                <a:ea typeface="Rosatom Light" pitchFamily="34" charset="-52"/>
                <a:cs typeface="Arial" pitchFamily="34" charset="0"/>
              </a:rPr>
              <a:t>Должность</a:t>
            </a:r>
          </a:p>
        </p:txBody>
      </p:sp>
    </p:spTree>
    <p:extLst>
      <p:ext uri="{BB962C8B-B14F-4D97-AF65-F5344CB8AC3E}">
        <p14:creationId xmlns:p14="http://schemas.microsoft.com/office/powerpoint/2010/main" val="87055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Место для указания источников и сносок</a:t>
            </a:r>
            <a:endParaRPr lang="en-US" dirty="0" smtClean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186737" y="4579414"/>
            <a:ext cx="561975" cy="13704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700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1476376"/>
            <a:ext cx="4014788" cy="246590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itchFamily="34" charset="0"/>
              <a:buNone/>
              <a:defRPr sz="12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ru-RU" sz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Текст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sz="quarter" idx="15"/>
          </p:nvPr>
        </p:nvSpPr>
        <p:spPr>
          <a:xfrm>
            <a:off x="4808538" y="1476375"/>
            <a:ext cx="3940175" cy="24569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00">
                <a:latin typeface="Arial" pitchFamily="34" charset="0"/>
                <a:cs typeface="Arial" pitchFamily="34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99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ы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hart Placeholder 4"/>
          <p:cNvSpPr>
            <a:spLocks noGrp="1"/>
          </p:cNvSpPr>
          <p:nvPr>
            <p:ph type="chart" sz="quarter" idx="16"/>
          </p:nvPr>
        </p:nvSpPr>
        <p:spPr>
          <a:xfrm>
            <a:off x="539750" y="1476375"/>
            <a:ext cx="4014788" cy="18351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6" name="Chart Placeholder 4"/>
          <p:cNvSpPr>
            <a:spLocks noGrp="1"/>
          </p:cNvSpPr>
          <p:nvPr>
            <p:ph type="chart" sz="quarter" idx="17"/>
          </p:nvPr>
        </p:nvSpPr>
        <p:spPr>
          <a:xfrm>
            <a:off x="4808538" y="1476375"/>
            <a:ext cx="3940175" cy="18351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Место для указания источников и сносок</a:t>
            </a:r>
            <a:endParaRPr lang="en-US" dirty="0" smtClean="0"/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8186737" y="4579414"/>
            <a:ext cx="561975" cy="13704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700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539750" y="3482975"/>
            <a:ext cx="4014788" cy="76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ru-RU" sz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Текст</a:t>
            </a:r>
          </a:p>
        </p:txBody>
      </p:sp>
      <p:sp>
        <p:nvSpPr>
          <p:cNvPr id="19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4808538" y="3479346"/>
            <a:ext cx="3940174" cy="76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ru-RU" sz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1645409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ы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8" hasCustomPrompt="1"/>
          </p:nvPr>
        </p:nvSpPr>
        <p:spPr>
          <a:xfrm>
            <a:off x="539750" y="1476375"/>
            <a:ext cx="4014788" cy="28013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lang="en-US" sz="7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ru-RU" dirty="0" smtClean="0"/>
              <a:t>Контент</a:t>
            </a:r>
            <a:endParaRPr lang="en-US" dirty="0" smtClean="0"/>
          </a:p>
        </p:txBody>
      </p:sp>
      <p:sp>
        <p:nvSpPr>
          <p:cNvPr id="9" name="Content Placeholder 2"/>
          <p:cNvSpPr>
            <a:spLocks noGrp="1"/>
          </p:cNvSpPr>
          <p:nvPr>
            <p:ph idx="19" hasCustomPrompt="1"/>
          </p:nvPr>
        </p:nvSpPr>
        <p:spPr>
          <a:xfrm>
            <a:off x="4808539" y="1476375"/>
            <a:ext cx="3940174" cy="28013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lang="en-US" sz="7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ru-RU" dirty="0" smtClean="0"/>
              <a:t>Контент</a:t>
            </a:r>
            <a:endParaRPr lang="en-US" dirty="0" smtClean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Место для указания источников и сносок</a:t>
            </a:r>
            <a:endParaRPr lang="en-US" dirty="0" smtClean="0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186737" y="4579414"/>
            <a:ext cx="561975" cy="13704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700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47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hart Placeholder 4"/>
          <p:cNvSpPr>
            <a:spLocks noGrp="1"/>
          </p:cNvSpPr>
          <p:nvPr>
            <p:ph type="chart" sz="quarter" idx="17"/>
          </p:nvPr>
        </p:nvSpPr>
        <p:spPr>
          <a:xfrm>
            <a:off x="4808537" y="1476375"/>
            <a:ext cx="3940175" cy="250787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lang="en-US" sz="7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1476375"/>
            <a:ext cx="4014788" cy="245845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charset="0"/>
              <a:buNone/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 smtClean="0"/>
              <a:t>Текст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Место для указания источников и сносок</a:t>
            </a:r>
            <a:endParaRPr lang="en-US" dirty="0" smtClean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186737" y="4579414"/>
            <a:ext cx="561975" cy="13704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700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7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ключите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539749" y="1476375"/>
            <a:ext cx="4860925" cy="12740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3780"/>
              </a:lnSpc>
              <a:spcBef>
                <a:spcPts val="0"/>
              </a:spcBef>
              <a:buFontTx/>
              <a:buNone/>
              <a:defRPr sz="41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2" hasCustomPrompt="1"/>
          </p:nvPr>
        </p:nvSpPr>
        <p:spPr>
          <a:xfrm>
            <a:off x="539750" y="4488543"/>
            <a:ext cx="4860925" cy="22792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Дата</a:t>
            </a:r>
            <a:endParaRPr lang="ru-RU" dirty="0"/>
          </a:p>
        </p:txBody>
      </p:sp>
      <p:sp>
        <p:nvSpPr>
          <p:cNvPr id="4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3537857"/>
            <a:ext cx="4860925" cy="946377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Основная информация</a:t>
            </a:r>
            <a:endParaRPr lang="ru-RU" dirty="0"/>
          </a:p>
        </p:txBody>
      </p:sp>
      <p:sp>
        <p:nvSpPr>
          <p:cNvPr id="6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3083605"/>
            <a:ext cx="4860925" cy="2279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ФИО</a:t>
            </a:r>
            <a:endParaRPr lang="ru-RU" dirty="0"/>
          </a:p>
        </p:txBody>
      </p:sp>
      <p:sp>
        <p:nvSpPr>
          <p:cNvPr id="8" name="Текст 4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3311525"/>
            <a:ext cx="4860925" cy="2279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Должность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0501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5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5283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75" y="361949"/>
            <a:ext cx="2952630" cy="867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016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</p:sldLayoutIdLst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514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73514"/>
      </p:ext>
    </p:extLst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2" r="7328"/>
          <a:stretch/>
        </p:blipFill>
        <p:spPr>
          <a:xfrm>
            <a:off x="7692833" y="326571"/>
            <a:ext cx="1168539" cy="402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45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</p:sldLayoutIdLst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2" r="7328"/>
          <a:stretch/>
        </p:blipFill>
        <p:spPr>
          <a:xfrm>
            <a:off x="7692833" y="326571"/>
            <a:ext cx="1168539" cy="402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453715"/>
      </p:ext>
    </p:extLst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2" r="7328"/>
          <a:stretch/>
        </p:blipFill>
        <p:spPr>
          <a:xfrm>
            <a:off x="7692833" y="326571"/>
            <a:ext cx="1168539" cy="402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45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08" r:id="rId2"/>
  </p:sldLayoutIdLst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2" r="7328"/>
          <a:stretch/>
        </p:blipFill>
        <p:spPr>
          <a:xfrm>
            <a:off x="7692833" y="326571"/>
            <a:ext cx="1168539" cy="402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45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</p:sldLayoutIdLst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514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332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</p:sldLayoutIdLst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539749" y="2122487"/>
            <a:ext cx="6196717" cy="1189037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Изменение порядка расчетов в МКД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в рамках ПП РФ от 03.02.2022 № 92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Текст 2"/>
          <p:cNvSpPr>
            <a:spLocks noGrp="1"/>
          </p:cNvSpPr>
          <p:nvPr>
            <p:ph type="body" sz="quarter" idx="10"/>
          </p:nvPr>
        </p:nvSpPr>
        <p:spPr>
          <a:xfrm>
            <a:off x="539749" y="3585078"/>
            <a:ext cx="7017114" cy="284683"/>
          </a:xfrm>
        </p:spPr>
        <p:txBody>
          <a:bodyPr/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Круглый стол «Об изменениях в законодательстве по вопросам предоставления коммунальных услуг и содержания общего имущества в МКД»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/>
              <a:t>зал Москва, </a:t>
            </a:r>
            <a:r>
              <a:rPr lang="en-US" dirty="0"/>
              <a:t>AZIMUT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Текст 3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Стократская Юлия Владимировна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Текст 4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Заместитель руководителя Мурманского отделения</a:t>
            </a:r>
          </a:p>
        </p:txBody>
      </p:sp>
    </p:spTree>
    <p:extLst>
      <p:ext uri="{BB962C8B-B14F-4D97-AF65-F5344CB8AC3E}">
        <p14:creationId xmlns:p14="http://schemas.microsoft.com/office/powerpoint/2010/main" val="1214510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12428" y="414717"/>
            <a:ext cx="6561138" cy="330200"/>
          </a:xfrm>
        </p:spPr>
        <p:txBody>
          <a:bodyPr/>
          <a:lstStyle/>
          <a:p>
            <a:r>
              <a:rPr lang="ru-RU" sz="2100" dirty="0" smtClean="0"/>
              <a:t>Статистика на 01.04.2022</a:t>
            </a:r>
            <a:endParaRPr lang="ru-RU" sz="2100" dirty="0"/>
          </a:p>
        </p:txBody>
      </p:sp>
      <p:sp>
        <p:nvSpPr>
          <p:cNvPr id="11" name="Пятиугольник 10"/>
          <p:cNvSpPr/>
          <p:nvPr/>
        </p:nvSpPr>
        <p:spPr>
          <a:xfrm>
            <a:off x="2461497" y="1050955"/>
            <a:ext cx="1636291" cy="1030134"/>
          </a:xfrm>
          <a:prstGeom prst="homePlate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Количество </a:t>
            </a:r>
          </a:p>
          <a:p>
            <a:pPr algn="ctr"/>
            <a:r>
              <a:rPr lang="ru-RU" sz="2000" dirty="0" smtClean="0"/>
              <a:t>УК, ТСЖ, ЖСК</a:t>
            </a:r>
            <a:endParaRPr lang="ru-RU" sz="2000" dirty="0"/>
          </a:p>
        </p:txBody>
      </p:sp>
      <p:sp>
        <p:nvSpPr>
          <p:cNvPr id="15" name="Пятиугольник 14"/>
          <p:cNvSpPr/>
          <p:nvPr/>
        </p:nvSpPr>
        <p:spPr>
          <a:xfrm>
            <a:off x="412432" y="1328748"/>
            <a:ext cx="1636299" cy="1030134"/>
          </a:xfrm>
          <a:prstGeom prst="homePlate">
            <a:avLst>
              <a:gd name="adj" fmla="val 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ОДПУ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9" name="Пятиугольник 18"/>
          <p:cNvSpPr/>
          <p:nvPr/>
        </p:nvSpPr>
        <p:spPr>
          <a:xfrm>
            <a:off x="2461495" y="2081089"/>
            <a:ext cx="1636291" cy="1030134"/>
          </a:xfrm>
          <a:prstGeom prst="homePlate">
            <a:avLst>
              <a:gd name="adj" fmla="val 0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Мурманская область</a:t>
            </a:r>
            <a:endParaRPr lang="ru-RU" dirty="0">
              <a:solidFill>
                <a:srgbClr val="002060"/>
              </a:solidFill>
            </a:endParaRPr>
          </a:p>
          <a:p>
            <a:pPr algn="ctr"/>
            <a:r>
              <a:rPr lang="ru-RU" sz="2800" dirty="0">
                <a:solidFill>
                  <a:srgbClr val="002060"/>
                </a:solidFill>
              </a:rPr>
              <a:t>439</a:t>
            </a:r>
          </a:p>
        </p:txBody>
      </p:sp>
      <p:sp>
        <p:nvSpPr>
          <p:cNvPr id="20" name="Пятиугольник 19"/>
          <p:cNvSpPr/>
          <p:nvPr/>
        </p:nvSpPr>
        <p:spPr>
          <a:xfrm>
            <a:off x="2461495" y="3111223"/>
            <a:ext cx="1636291" cy="1030134"/>
          </a:xfrm>
          <a:prstGeom prst="homePlate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в </a:t>
            </a:r>
            <a:r>
              <a:rPr lang="ru-RU" dirty="0" err="1" smtClean="0">
                <a:solidFill>
                  <a:srgbClr val="002060"/>
                </a:solidFill>
              </a:rPr>
              <a:t>т.ч</a:t>
            </a:r>
            <a:r>
              <a:rPr lang="ru-RU" dirty="0" smtClean="0">
                <a:solidFill>
                  <a:srgbClr val="002060"/>
                </a:solidFill>
              </a:rPr>
              <a:t>. Мурманск</a:t>
            </a:r>
            <a:endParaRPr lang="ru-RU" dirty="0">
              <a:solidFill>
                <a:srgbClr val="002060"/>
              </a:solidFill>
            </a:endParaRPr>
          </a:p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254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21" name="Пятиугольник 20"/>
          <p:cNvSpPr/>
          <p:nvPr/>
        </p:nvSpPr>
        <p:spPr>
          <a:xfrm>
            <a:off x="412430" y="2358882"/>
            <a:ext cx="1636299" cy="1030134"/>
          </a:xfrm>
          <a:prstGeom prst="homePlate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Мурманская область</a:t>
            </a:r>
          </a:p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134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2" name="Пятиугольник 21"/>
          <p:cNvSpPr/>
          <p:nvPr/>
        </p:nvSpPr>
        <p:spPr>
          <a:xfrm>
            <a:off x="412428" y="3389016"/>
            <a:ext cx="1636299" cy="1030134"/>
          </a:xfrm>
          <a:prstGeom prst="homePlate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в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т.ч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. Мурманск</a:t>
            </a:r>
          </a:p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107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" name="Пятиугольник 22"/>
          <p:cNvSpPr/>
          <p:nvPr/>
        </p:nvSpPr>
        <p:spPr>
          <a:xfrm>
            <a:off x="4510554" y="1328748"/>
            <a:ext cx="1636299" cy="1030134"/>
          </a:xfrm>
          <a:prstGeom prst="homePlate">
            <a:avLst>
              <a:gd name="adj" fmla="val 0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СОИМД</a:t>
            </a:r>
            <a:endParaRPr lang="en-US" sz="2800" dirty="0" smtClean="0">
              <a:solidFill>
                <a:schemeClr val="bg1"/>
              </a:solidFill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70 %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4" name="Пятиугольник 23"/>
          <p:cNvSpPr/>
          <p:nvPr/>
        </p:nvSpPr>
        <p:spPr>
          <a:xfrm>
            <a:off x="4510556" y="2358882"/>
            <a:ext cx="1636299" cy="1030134"/>
          </a:xfrm>
          <a:prstGeom prst="homePlate">
            <a:avLst>
              <a:gd name="adj" fmla="val 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Мурманская область</a:t>
            </a:r>
          </a:p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305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5" name="Пятиугольник 24"/>
          <p:cNvSpPr/>
          <p:nvPr/>
        </p:nvSpPr>
        <p:spPr>
          <a:xfrm>
            <a:off x="4510554" y="3389016"/>
            <a:ext cx="1636299" cy="1030134"/>
          </a:xfrm>
          <a:prstGeom prst="homePlate">
            <a:avLst>
              <a:gd name="adj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т.ч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. Мурманск</a:t>
            </a:r>
          </a:p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147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500" dirty="0" smtClean="0">
                <a:solidFill>
                  <a:schemeClr val="accent2">
                    <a:lumMod val="50000"/>
                  </a:schemeClr>
                </a:solidFill>
              </a:rPr>
              <a:t>(48%)</a:t>
            </a:r>
            <a:endParaRPr lang="ru-RU" sz="25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 flipH="1">
            <a:off x="2048727" y="1670194"/>
            <a:ext cx="412769" cy="0"/>
          </a:xfrm>
          <a:prstGeom prst="straightConnector1">
            <a:avLst/>
          </a:prstGeom>
          <a:ln w="7620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4053925" y="1670194"/>
            <a:ext cx="456625" cy="0"/>
          </a:xfrm>
          <a:prstGeom prst="straightConnector1">
            <a:avLst/>
          </a:prstGeom>
          <a:ln w="7620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Рисунок 32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44" b="26555"/>
          <a:stretch/>
        </p:blipFill>
        <p:spPr>
          <a:xfrm>
            <a:off x="6809515" y="3820997"/>
            <a:ext cx="1709792" cy="891884"/>
          </a:xfrm>
          <a:prstGeom prst="rect">
            <a:avLst/>
          </a:prstGeom>
        </p:spPr>
      </p:pic>
      <p:sp>
        <p:nvSpPr>
          <p:cNvPr id="34" name="Пятиугольник 33"/>
          <p:cNvSpPr/>
          <p:nvPr/>
        </p:nvSpPr>
        <p:spPr>
          <a:xfrm>
            <a:off x="6559619" y="801278"/>
            <a:ext cx="2334853" cy="724095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Задолженность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5" name="Пятиугольник 34"/>
          <p:cNvSpPr/>
          <p:nvPr/>
        </p:nvSpPr>
        <p:spPr>
          <a:xfrm>
            <a:off x="6726949" y="1525373"/>
            <a:ext cx="1877402" cy="1030134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Мурманская область -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253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млн. руб.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6" name="Пятиугольник 35"/>
          <p:cNvSpPr/>
          <p:nvPr/>
        </p:nvSpPr>
        <p:spPr>
          <a:xfrm>
            <a:off x="6810754" y="2697557"/>
            <a:ext cx="1884970" cy="1030134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в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т.ч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. Мурманск -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196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млн. руб.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(77 %)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6470248" y="1050955"/>
            <a:ext cx="18734" cy="3622306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6144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12428" y="414717"/>
            <a:ext cx="7226863" cy="330200"/>
          </a:xfrm>
        </p:spPr>
        <p:txBody>
          <a:bodyPr/>
          <a:lstStyle/>
          <a:p>
            <a:r>
              <a:rPr lang="ru-RU" sz="2000" dirty="0" smtClean="0"/>
              <a:t>Постановление Правительства РФ от 03.02.2022 № 92</a:t>
            </a:r>
            <a:endParaRPr lang="ru-RU" sz="2000" dirty="0"/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44" b="26555"/>
          <a:stretch/>
        </p:blipFill>
        <p:spPr>
          <a:xfrm>
            <a:off x="335164" y="3878593"/>
            <a:ext cx="1709792" cy="891884"/>
          </a:xfrm>
          <a:prstGeom prst="rect">
            <a:avLst/>
          </a:prstGeom>
        </p:spPr>
      </p:pic>
      <p:sp>
        <p:nvSpPr>
          <p:cNvPr id="2" name="Пятиугольник 1"/>
          <p:cNvSpPr/>
          <p:nvPr/>
        </p:nvSpPr>
        <p:spPr>
          <a:xfrm>
            <a:off x="412427" y="1180618"/>
            <a:ext cx="1798337" cy="484632"/>
          </a:xfrm>
          <a:prstGeom prst="homePlat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Срок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ашивка 3"/>
          <p:cNvSpPr/>
          <p:nvPr/>
        </p:nvSpPr>
        <p:spPr>
          <a:xfrm>
            <a:off x="2171128" y="1180618"/>
            <a:ext cx="2593736" cy="484632"/>
          </a:xfrm>
          <a:prstGeom prst="chevron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Изменение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6" name="Нашивка 25"/>
          <p:cNvSpPr/>
          <p:nvPr/>
        </p:nvSpPr>
        <p:spPr>
          <a:xfrm>
            <a:off x="4764865" y="1180618"/>
            <a:ext cx="2376716" cy="484632"/>
          </a:xfrm>
          <a:prstGeom prst="chevron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Риски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2426" y="1979270"/>
            <a:ext cx="1555269" cy="159730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1 сентября 2022 года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171128" y="1990844"/>
            <a:ext cx="2373816" cy="219919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Перерасчет </a:t>
            </a:r>
          </a:p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размера платы жителей </a:t>
            </a:r>
          </a:p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на СОИМД в течение </a:t>
            </a:r>
          </a:p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1 квартала 2023 года </a:t>
            </a:r>
          </a:p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исходя из показаний ОДПУ за 2022 год  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764864" y="1990844"/>
            <a:ext cx="2145222" cy="26158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8775" indent="-26670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Увеличение социальной напряженности </a:t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в регионе</a:t>
            </a:r>
          </a:p>
          <a:p>
            <a:pPr marL="358775" indent="-266700"/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58775" indent="-26670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Ограничение предельной </a:t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величины </a:t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перерасчета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7141581" y="1937198"/>
            <a:ext cx="1805679" cy="266952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>
                <a:solidFill>
                  <a:srgbClr val="C00000"/>
                </a:solidFill>
              </a:rPr>
              <a:t>Убытки</a:t>
            </a:r>
            <a:r>
              <a:rPr lang="ru-RU" sz="1400" i="1" dirty="0">
                <a:solidFill>
                  <a:schemeClr val="accent5">
                    <a:lumMod val="50000"/>
                  </a:schemeClr>
                </a:solidFill>
              </a:rPr>
              <a:t> между предельным уровнем перерасчета и фактическим объемом потребления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6787060" y="3792114"/>
            <a:ext cx="522195" cy="1074"/>
          </a:xfrm>
          <a:prstGeom prst="straightConnector1">
            <a:avLst/>
          </a:prstGeom>
          <a:ln w="7620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5001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12428" y="414717"/>
            <a:ext cx="7226863" cy="330200"/>
          </a:xfrm>
        </p:spPr>
        <p:txBody>
          <a:bodyPr/>
          <a:lstStyle/>
          <a:p>
            <a:r>
              <a:rPr lang="ru-RU" sz="2000" dirty="0" smtClean="0"/>
              <a:t>Предложение АО «</a:t>
            </a:r>
            <a:r>
              <a:rPr lang="ru-RU" sz="2000" dirty="0" err="1" smtClean="0"/>
              <a:t>АтомЭнергоСбыт</a:t>
            </a:r>
            <a:r>
              <a:rPr lang="ru-RU" sz="2000" dirty="0" smtClean="0"/>
              <a:t>»</a:t>
            </a:r>
            <a:endParaRPr lang="ru-RU" sz="2000" dirty="0"/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44" b="26555"/>
          <a:stretch/>
        </p:blipFill>
        <p:spPr>
          <a:xfrm>
            <a:off x="335164" y="3878593"/>
            <a:ext cx="1709792" cy="89188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12428" y="1268818"/>
            <a:ext cx="1821488" cy="217604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 smtClean="0">
                <a:solidFill>
                  <a:schemeClr val="bg1"/>
                </a:solidFill>
              </a:rPr>
              <a:t>Ежемесячное</a:t>
            </a:r>
            <a:r>
              <a:rPr lang="ru-RU" dirty="0" smtClean="0">
                <a:solidFill>
                  <a:schemeClr val="bg1"/>
                </a:solidFill>
              </a:rPr>
              <a:t> распределение коммунального ресурса между собственниками МКД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756109" y="1268818"/>
            <a:ext cx="2799739" cy="304414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Снижение финансовой нагрузки на население</a:t>
            </a:r>
          </a:p>
          <a:p>
            <a:endParaRPr lang="ru-RU" sz="1400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Улучшение платежной дисциплины</a:t>
            </a:r>
          </a:p>
          <a:p>
            <a:endParaRPr lang="ru-RU" sz="1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Отсутствие прироста ДЗ УК, ТСЖ, ЖСК перед </a:t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АО «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АтомЭнергоСбыт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»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43" name="Прямая со стрелкой 42"/>
          <p:cNvCxnSpPr/>
          <p:nvPr/>
        </p:nvCxnSpPr>
        <p:spPr>
          <a:xfrm>
            <a:off x="2233914" y="2488556"/>
            <a:ext cx="522195" cy="1074"/>
          </a:xfrm>
          <a:prstGeom prst="straightConnector1">
            <a:avLst/>
          </a:prstGeom>
          <a:ln w="7620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ятиугольник 43"/>
          <p:cNvSpPr/>
          <p:nvPr/>
        </p:nvSpPr>
        <p:spPr>
          <a:xfrm>
            <a:off x="6078043" y="744917"/>
            <a:ext cx="2334853" cy="724095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Мероприятия</a:t>
            </a:r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5" name="Пятиугольник 44"/>
          <p:cNvSpPr/>
          <p:nvPr/>
        </p:nvSpPr>
        <p:spPr>
          <a:xfrm>
            <a:off x="5695490" y="1469012"/>
            <a:ext cx="3099957" cy="1603087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Агитация населения силами УК, ТСЖ, ЖСК </a:t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на принятие решения </a:t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u="sng" dirty="0" smtClean="0">
                <a:solidFill>
                  <a:schemeClr val="accent5">
                    <a:lumMod val="50000"/>
                  </a:schemeClr>
                </a:solidFill>
              </a:rPr>
              <a:t>с закреплением схемы расчетов в протоколах общих собраний жильцов </a:t>
            </a:r>
            <a:endParaRPr lang="ru-RU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6" name="Пятиугольник 45"/>
          <p:cNvSpPr/>
          <p:nvPr/>
        </p:nvSpPr>
        <p:spPr>
          <a:xfrm>
            <a:off x="5695490" y="3083673"/>
            <a:ext cx="3099957" cy="1148380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Просветительская работа через наглядную информацию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7" name="Пятиугольник 46"/>
          <p:cNvSpPr/>
          <p:nvPr/>
        </p:nvSpPr>
        <p:spPr>
          <a:xfrm>
            <a:off x="5695489" y="3796194"/>
            <a:ext cx="3099957" cy="1148380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Работа со старшими МКД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736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12428" y="414717"/>
            <a:ext cx="7226863" cy="330200"/>
          </a:xfrm>
        </p:spPr>
        <p:txBody>
          <a:bodyPr/>
          <a:lstStyle/>
          <a:p>
            <a:r>
              <a:rPr lang="ru-RU" sz="2000" dirty="0"/>
              <a:t>Сравнительный </a:t>
            </a:r>
            <a:r>
              <a:rPr lang="ru-RU" sz="2000" dirty="0" smtClean="0"/>
              <a:t>расчет на СОИМД </a:t>
            </a:r>
            <a:br>
              <a:rPr lang="ru-RU" sz="2000" dirty="0" smtClean="0"/>
            </a:br>
            <a:r>
              <a:rPr lang="ru-RU" sz="2000" dirty="0" smtClean="0"/>
              <a:t>по среднему потреблению электроэнергии </a:t>
            </a:r>
            <a:r>
              <a:rPr lang="ru-RU" sz="2000" dirty="0" smtClean="0">
                <a:solidFill>
                  <a:srgbClr val="FF0000"/>
                </a:solidFill>
              </a:rPr>
              <a:t>на квартиру 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(на примере 2021 года)</a:t>
            </a:r>
            <a:endParaRPr lang="ru-RU" sz="1600" b="0" dirty="0">
              <a:solidFill>
                <a:schemeClr val="tx1"/>
              </a:solidFill>
            </a:endParaRPr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44" b="26555"/>
          <a:stretch/>
        </p:blipFill>
        <p:spPr>
          <a:xfrm>
            <a:off x="850983" y="1554481"/>
            <a:ext cx="1539520" cy="803064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177083"/>
              </p:ext>
            </p:extLst>
          </p:nvPr>
        </p:nvGraphicFramePr>
        <p:xfrm>
          <a:off x="3222805" y="1554481"/>
          <a:ext cx="5567425" cy="3043645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337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7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7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74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74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2108">
                <a:tc rowSpan="2"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Способ оплаты</a:t>
                      </a:r>
                      <a:endParaRPr lang="ru-RU" b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Тариф газ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Тариф эл/плиты</a:t>
                      </a:r>
                      <a:endParaRPr lang="ru-RU" b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777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Объем, </a:t>
                      </a:r>
                      <a:r>
                        <a:rPr lang="ru-RU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кВтч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Сумма,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руб.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Объем, </a:t>
                      </a:r>
                      <a:r>
                        <a:rPr lang="ru-RU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кВтч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Сумма,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руб.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38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Месяц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73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Год  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225,37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653,08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626,42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1 345,27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026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Месяц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18,78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54,42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52,2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112,11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07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Год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" name="Пятиугольник 12"/>
          <p:cNvSpPr/>
          <p:nvPr/>
        </p:nvSpPr>
        <p:spPr>
          <a:xfrm>
            <a:off x="423055" y="2756262"/>
            <a:ext cx="2799750" cy="881989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Новый порядок ПП 92</a:t>
            </a:r>
          </a:p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(перерасчет 1 раз в год)</a:t>
            </a:r>
            <a:endParaRPr lang="ru-RU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" name="Пятиугольник 13"/>
          <p:cNvSpPr/>
          <p:nvPr/>
        </p:nvSpPr>
        <p:spPr>
          <a:xfrm>
            <a:off x="418959" y="3735976"/>
            <a:ext cx="2793759" cy="862149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Предложение</a:t>
            </a:r>
          </a:p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(помесячное распределение)</a:t>
            </a:r>
            <a:endParaRPr lang="ru-RU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4327709" y="3321621"/>
            <a:ext cx="723" cy="31663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 flipV="1">
            <a:off x="4326985" y="2936511"/>
            <a:ext cx="724" cy="31202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2357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2"/>
          <p:cNvSpPr>
            <a:spLocks noGrp="1"/>
          </p:cNvSpPr>
          <p:nvPr>
            <p:ph type="title"/>
          </p:nvPr>
        </p:nvSpPr>
        <p:spPr>
          <a:xfrm>
            <a:off x="412428" y="414717"/>
            <a:ext cx="7226863" cy="330200"/>
          </a:xfrm>
        </p:spPr>
        <p:txBody>
          <a:bodyPr/>
          <a:lstStyle/>
          <a:p>
            <a:r>
              <a:rPr lang="ru-RU" sz="2000" dirty="0" smtClean="0"/>
              <a:t>Проект информационного листа для жильцов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4810965" y="1736799"/>
            <a:ext cx="3965552" cy="2554349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Bef>
                <a:spcPts val="800"/>
              </a:spcBef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Распространение и разъяснение </a:t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на общих собраниях жильцов</a:t>
            </a:r>
          </a:p>
          <a:p>
            <a:pPr marL="285750" indent="-285750">
              <a:spcBef>
                <a:spcPts val="800"/>
              </a:spcBef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Распространение через почтовые ящики, информационные стенды</a:t>
            </a:r>
          </a:p>
          <a:p>
            <a:pPr marL="285750" indent="-285750">
              <a:spcBef>
                <a:spcPts val="800"/>
              </a:spcBef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Распространение через офисы</a:t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УК, ТСЖ, ЖСК</a:t>
            </a:r>
          </a:p>
          <a:p>
            <a:pPr marL="285750" indent="-285750">
              <a:spcBef>
                <a:spcPts val="800"/>
              </a:spcBef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Распространение через старших МКД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50822" y="979715"/>
            <a:ext cx="36858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Просветительская работа 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через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наглядную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информацию: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25000" r="24999" b="3302"/>
          <a:stretch/>
        </p:blipFill>
        <p:spPr>
          <a:xfrm>
            <a:off x="412428" y="912589"/>
            <a:ext cx="3951515" cy="3672476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205433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 smtClean="0"/>
              <a:t>Спасибо</a:t>
            </a:r>
          </a:p>
          <a:p>
            <a:r>
              <a:rPr lang="ru-RU" dirty="0" smtClean="0"/>
              <a:t>за внимание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13.05.2022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>
                <a:latin typeface="Arial" charset="0"/>
                <a:ea typeface="Arial" charset="0"/>
                <a:cs typeface="Arial" charset="0"/>
              </a:rPr>
              <a:t>Тел.: +7 (8152) 692 618</a:t>
            </a:r>
          </a:p>
          <a:p>
            <a:r>
              <a:rPr lang="ru-RU" dirty="0">
                <a:latin typeface="Arial" charset="0"/>
                <a:ea typeface="Arial" charset="0"/>
                <a:cs typeface="Arial" charset="0"/>
              </a:rPr>
              <a:t>Моб. тел.: +7 (981) 3000 505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E-mail: stokratskayaYuV@murmansk.atomsbt.ru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www.atomsbt.ru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Стократская Юлия Владимировна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Заместитель руководителя Мурманского отделения</a:t>
            </a:r>
          </a:p>
        </p:txBody>
      </p:sp>
    </p:spTree>
    <p:extLst>
      <p:ext uri="{BB962C8B-B14F-4D97-AF65-F5344CB8AC3E}">
        <p14:creationId xmlns:p14="http://schemas.microsoft.com/office/powerpoint/2010/main" val="329763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итульный слайд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541B8C7B-4633-2E45-B746-A05B8E1543F8}"/>
    </a:ext>
  </a:extLst>
</a:theme>
</file>

<file path=ppt/theme/theme2.xml><?xml version="1.0" encoding="utf-8"?>
<a:theme xmlns:a="http://schemas.openxmlformats.org/drawingml/2006/main" name="Перебивочный слайд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6BE6B458-93C6-814D-A81B-47849E6A55A1}"/>
    </a:ext>
  </a:extLst>
</a:theme>
</file>

<file path=ppt/theme/theme3.xml><?xml version="1.0" encoding="utf-8"?>
<a:theme xmlns:a="http://schemas.openxmlformats.org/drawingml/2006/main" name="Текст картинка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7389C019-FE70-D24D-871A-DAD941594136}"/>
    </a:ext>
  </a:extLst>
</a:theme>
</file>

<file path=ppt/theme/theme4.xml><?xml version="1.0" encoding="utf-8"?>
<a:theme xmlns:a="http://schemas.openxmlformats.org/drawingml/2006/main" name="Текст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7389C019-FE70-D24D-871A-DAD941594136}"/>
    </a:ext>
  </a:extLst>
</a:theme>
</file>

<file path=ppt/theme/theme5.xml><?xml version="1.0" encoding="utf-8"?>
<a:theme xmlns:a="http://schemas.openxmlformats.org/drawingml/2006/main" name="Диаграммы">
  <a:themeElements>
    <a:clrScheme name="тема для слайдов с диаграммами">
      <a:dk1>
        <a:srgbClr val="414042"/>
      </a:dk1>
      <a:lt1>
        <a:sysClr val="window" lastClr="FFFFFF"/>
      </a:lt1>
      <a:dk2>
        <a:srgbClr val="FFFFFF"/>
      </a:dk2>
      <a:lt2>
        <a:srgbClr val="FFFFFF"/>
      </a:lt2>
      <a:accent1>
        <a:srgbClr val="293D6D"/>
      </a:accent1>
      <a:accent2>
        <a:srgbClr val="456EA9"/>
      </a:accent2>
      <a:accent3>
        <a:srgbClr val="68B0E0"/>
      </a:accent3>
      <a:accent4>
        <a:srgbClr val="ACC44D"/>
      </a:accent4>
      <a:accent5>
        <a:srgbClr val="4C9D8D"/>
      </a:accent5>
      <a:accent6>
        <a:srgbClr val="7F7F7F"/>
      </a:accent6>
      <a:hlink>
        <a:srgbClr val="414042"/>
      </a:hlink>
      <a:folHlink>
        <a:srgbClr val="41404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7389C019-FE70-D24D-871A-DAD941594136}"/>
    </a:ext>
  </a:extLst>
</a:theme>
</file>

<file path=ppt/theme/theme6.xml><?xml version="1.0" encoding="utf-8"?>
<a:theme xmlns:a="http://schemas.openxmlformats.org/drawingml/2006/main" name="Текст диаграмма">
  <a:themeElements>
    <a:clrScheme name="тема для слайдов текст-диаграмма">
      <a:dk1>
        <a:srgbClr val="414042"/>
      </a:dk1>
      <a:lt1>
        <a:sysClr val="window" lastClr="FFFFFF"/>
      </a:lt1>
      <a:dk2>
        <a:srgbClr val="FFFFFF"/>
      </a:dk2>
      <a:lt2>
        <a:srgbClr val="FFFFFF"/>
      </a:lt2>
      <a:accent1>
        <a:srgbClr val="EBA444"/>
      </a:accent1>
      <a:accent2>
        <a:srgbClr val="F06942"/>
      </a:accent2>
      <a:accent3>
        <a:srgbClr val="AD5483"/>
      </a:accent3>
      <a:accent4>
        <a:srgbClr val="456EA9"/>
      </a:accent4>
      <a:accent5>
        <a:srgbClr val="68B0E0"/>
      </a:accent5>
      <a:accent6>
        <a:srgbClr val="259789"/>
      </a:accent6>
      <a:hlink>
        <a:srgbClr val="414042"/>
      </a:hlink>
      <a:folHlink>
        <a:srgbClr val="41404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7389C019-FE70-D24D-871A-DAD941594136}"/>
    </a:ext>
  </a:extLst>
</a:theme>
</file>

<file path=ppt/theme/theme7.xml><?xml version="1.0" encoding="utf-8"?>
<a:theme xmlns:a="http://schemas.openxmlformats.org/drawingml/2006/main" name="Заключительный слайд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0DAE905-2894-9645-87E8-4A089C61D1E7}" vid="{BB001172-481D-5B4F-A54A-4F845D4C8301}"/>
    </a:ext>
  </a:extLst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Presentation_16x9_white_template</Template>
  <TotalTime>1155</TotalTime>
  <Words>301</Words>
  <Application>Microsoft Office PowerPoint</Application>
  <PresentationFormat>Произвольный</PresentationFormat>
  <Paragraphs>104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7</vt:i4>
      </vt:variant>
      <vt:variant>
        <vt:lpstr>Заголовки слайдов</vt:lpstr>
      </vt:variant>
      <vt:variant>
        <vt:i4>7</vt:i4>
      </vt:variant>
    </vt:vector>
  </HeadingPairs>
  <TitlesOfParts>
    <vt:vector size="18" baseType="lpstr">
      <vt:lpstr>Arial</vt:lpstr>
      <vt:lpstr>Calibri</vt:lpstr>
      <vt:lpstr>Rosatom Light</vt:lpstr>
      <vt:lpstr>Wingdings</vt:lpstr>
      <vt:lpstr>Титульный слайд</vt:lpstr>
      <vt:lpstr>Перебивочный слайд</vt:lpstr>
      <vt:lpstr>Текст картинка</vt:lpstr>
      <vt:lpstr>Текст</vt:lpstr>
      <vt:lpstr>Диаграммы</vt:lpstr>
      <vt:lpstr>Текст диаграмма</vt:lpstr>
      <vt:lpstr>Заключительный слайд</vt:lpstr>
      <vt:lpstr>Изменение порядка расчетов в МКД в рамках ПП РФ от 03.02.2022 № 92</vt:lpstr>
      <vt:lpstr>Статистика на 01.04.2022</vt:lpstr>
      <vt:lpstr>Постановление Правительства РФ от 03.02.2022 № 92</vt:lpstr>
      <vt:lpstr>Предложение АО «АтомЭнергоСбыт»</vt:lpstr>
      <vt:lpstr>Сравнительный расчет на СОИМД  по среднему потреблению электроэнергии на квартиру  (на примере 2021 года)</vt:lpstr>
      <vt:lpstr>Проект информационного листа для жильцов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Хомякова</dc:creator>
  <cp:lastModifiedBy>User</cp:lastModifiedBy>
  <cp:revision>158</cp:revision>
  <dcterms:created xsi:type="dcterms:W3CDTF">2019-09-24T12:37:05Z</dcterms:created>
  <dcterms:modified xsi:type="dcterms:W3CDTF">2022-06-10T06:02:57Z</dcterms:modified>
</cp:coreProperties>
</file>